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3"/>
  </p:normalViewPr>
  <p:slideViewPr>
    <p:cSldViewPr snapToGrid="0" showGuides="1">
      <p:cViewPr varScale="1">
        <p:scale>
          <a:sx n="102" d="100"/>
          <a:sy n="102" d="100"/>
        </p:scale>
        <p:origin x="952" y="19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December 30,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097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December 30,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80862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December 30,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4854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December 30,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6156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December 30,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1053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December 30,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073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December 30,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5287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December 30,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5628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December 30,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284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December 30,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74326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December 30,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49423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December 30,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58357379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D982A-F179-143E-8B7E-73074B248C4A}"/>
              </a:ext>
            </a:extLst>
          </p:cNvPr>
          <p:cNvSpPr>
            <a:spLocks noGrp="1"/>
          </p:cNvSpPr>
          <p:nvPr>
            <p:ph type="ctrTitle"/>
          </p:nvPr>
        </p:nvSpPr>
        <p:spPr>
          <a:xfrm>
            <a:off x="6480000" y="1449388"/>
            <a:ext cx="5015638" cy="2075012"/>
          </a:xfrm>
        </p:spPr>
        <p:txBody>
          <a:bodyPr>
            <a:normAutofit/>
          </a:bodyPr>
          <a:lstStyle/>
          <a:p>
            <a:r>
              <a:rPr lang="en-US" dirty="0"/>
              <a:t>Looking Back</a:t>
            </a:r>
          </a:p>
        </p:txBody>
      </p:sp>
      <p:sp>
        <p:nvSpPr>
          <p:cNvPr id="3" name="Subtitle 2">
            <a:extLst>
              <a:ext uri="{FF2B5EF4-FFF2-40B4-BE49-F238E27FC236}">
                <a16:creationId xmlns:a16="http://schemas.microsoft.com/office/drawing/2014/main" id="{32285E07-25D7-CC24-8E76-F135440615CA}"/>
              </a:ext>
            </a:extLst>
          </p:cNvPr>
          <p:cNvSpPr>
            <a:spLocks noGrp="1"/>
          </p:cNvSpPr>
          <p:nvPr>
            <p:ph type="subTitle" idx="1"/>
          </p:nvPr>
        </p:nvSpPr>
        <p:spPr>
          <a:xfrm>
            <a:off x="6480000" y="3830398"/>
            <a:ext cx="5015638" cy="1219439"/>
          </a:xfrm>
        </p:spPr>
        <p:txBody>
          <a:bodyPr>
            <a:normAutofit/>
          </a:bodyPr>
          <a:lstStyle/>
          <a:p>
            <a:r>
              <a:rPr lang="en-US" dirty="0"/>
              <a:t>And Looking Ahead</a:t>
            </a:r>
          </a:p>
        </p:txBody>
      </p:sp>
      <p:pic>
        <p:nvPicPr>
          <p:cNvPr id="4" name="Picture 3" descr="Network Technology Background">
            <a:extLst>
              <a:ext uri="{FF2B5EF4-FFF2-40B4-BE49-F238E27FC236}">
                <a16:creationId xmlns:a16="http://schemas.microsoft.com/office/drawing/2014/main" id="{DD84410E-6DF8-CB6C-314D-020B5D7177BB}"/>
              </a:ext>
            </a:extLst>
          </p:cNvPr>
          <p:cNvPicPr>
            <a:picLocks noChangeAspect="1"/>
          </p:cNvPicPr>
          <p:nvPr/>
        </p:nvPicPr>
        <p:blipFill>
          <a:blip r:embed="rId2"/>
          <a:srcRect l="42088" r="7767"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17" name="Group 16">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22"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2481050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39F59-FBED-D5B8-6376-B062E63F562C}"/>
              </a:ext>
            </a:extLst>
          </p:cNvPr>
          <p:cNvSpPr>
            <a:spLocks noGrp="1"/>
          </p:cNvSpPr>
          <p:nvPr>
            <p:ph type="title"/>
          </p:nvPr>
        </p:nvSpPr>
        <p:spPr>
          <a:xfrm>
            <a:off x="6096000" y="162000"/>
            <a:ext cx="4991961" cy="1477328"/>
          </a:xfrm>
        </p:spPr>
        <p:txBody>
          <a:bodyPr wrap="square" anchor="ctr">
            <a:normAutofit/>
          </a:bodyPr>
          <a:lstStyle/>
          <a:p>
            <a:r>
              <a:rPr lang="en-US" dirty="0"/>
              <a:t>New Roof, Parking Lot Paved, HVAC Work</a:t>
            </a:r>
          </a:p>
        </p:txBody>
      </p:sp>
      <p:pic>
        <p:nvPicPr>
          <p:cNvPr id="6" name="Picture 5" descr="A group of houses with a roof&#10;&#10;Description automatically generated with medium confidence">
            <a:extLst>
              <a:ext uri="{FF2B5EF4-FFF2-40B4-BE49-F238E27FC236}">
                <a16:creationId xmlns:a16="http://schemas.microsoft.com/office/drawing/2014/main" id="{245DF0DC-E298-75C3-94D9-900E56F66D66}"/>
              </a:ext>
            </a:extLst>
          </p:cNvPr>
          <p:cNvPicPr>
            <a:picLocks noChangeAspect="1"/>
          </p:cNvPicPr>
          <p:nvPr/>
        </p:nvPicPr>
        <p:blipFill>
          <a:blip r:embed="rId2"/>
          <a:srcRect l="28661" r="13876"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A7B98435-B5EB-D57B-E99C-2C0D974620BA}"/>
              </a:ext>
            </a:extLst>
          </p:cNvPr>
          <p:cNvSpPr>
            <a:spLocks noGrp="1"/>
          </p:cNvSpPr>
          <p:nvPr>
            <p:ph idx="1"/>
          </p:nvPr>
        </p:nvSpPr>
        <p:spPr>
          <a:xfrm>
            <a:off x="6288278" y="1639328"/>
            <a:ext cx="5598922" cy="4690035"/>
          </a:xfrm>
        </p:spPr>
        <p:txBody>
          <a:bodyPr>
            <a:normAutofit/>
          </a:bodyPr>
          <a:lstStyle/>
          <a:p>
            <a:r>
              <a:rPr lang="en-US" sz="2800" kern="100" dirty="0">
                <a:effectLst/>
                <a:latin typeface="Aptos" panose="020B0004020202020204" pitchFamily="34" charset="0"/>
                <a:ea typeface="Aptos" panose="020B0004020202020204" pitchFamily="34" charset="0"/>
                <a:cs typeface="Times New Roman" panose="02020603050405020304" pitchFamily="18" charset="0"/>
              </a:rPr>
              <a:t>1 Peter 2:5 </a:t>
            </a:r>
          </a:p>
          <a:p>
            <a:pPr marL="0" indent="0">
              <a:buNone/>
            </a:pPr>
            <a:r>
              <a:rPr lang="en-US" sz="2800" b="1" i="0" u="none" strike="noStrike" baseline="30000" dirty="0">
                <a:effectLst/>
                <a:latin typeface="system-ui"/>
              </a:rPr>
              <a:t>5 </a:t>
            </a:r>
            <a:r>
              <a:rPr lang="en-US" sz="2800" b="0" i="0" u="none" strike="noStrike" dirty="0">
                <a:effectLst/>
                <a:latin typeface="system-ui"/>
              </a:rPr>
              <a:t>you also, as living stones, are being built up a spiritual house, a holy priesthood, to offer up spiritual sacrifices acceptable to God through Jesus Christ.</a:t>
            </a:r>
            <a:endParaRPr lang="en-US" sz="2800" dirty="0"/>
          </a:p>
          <a:p>
            <a:r>
              <a:rPr lang="en-US" sz="2800" dirty="0"/>
              <a:t>Haggai 1:3-11</a:t>
            </a:r>
          </a:p>
          <a:p>
            <a:r>
              <a:rPr lang="en-US" sz="2800" dirty="0"/>
              <a:t>Paneled houses!</a:t>
            </a:r>
          </a:p>
          <a:p>
            <a:pPr marL="0" indent="0">
              <a:buNone/>
            </a:pPr>
            <a:endParaRPr lang="en-US" sz="2800" dirty="0"/>
          </a:p>
        </p:txBody>
      </p:sp>
    </p:spTree>
    <p:extLst>
      <p:ext uri="{BB962C8B-B14F-4D97-AF65-F5344CB8AC3E}">
        <p14:creationId xmlns:p14="http://schemas.microsoft.com/office/powerpoint/2010/main" val="44481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A416-D63C-E4BC-B575-6BA2AAA0E3D4}"/>
              </a:ext>
            </a:extLst>
          </p:cNvPr>
          <p:cNvSpPr>
            <a:spLocks noGrp="1"/>
          </p:cNvSpPr>
          <p:nvPr>
            <p:ph type="title"/>
          </p:nvPr>
        </p:nvSpPr>
        <p:spPr>
          <a:xfrm>
            <a:off x="98854" y="96330"/>
            <a:ext cx="10728322" cy="1477328"/>
          </a:xfrm>
        </p:spPr>
        <p:txBody>
          <a:bodyPr>
            <a:normAutofit/>
          </a:bodyPr>
          <a:lstStyle/>
          <a:p>
            <a:r>
              <a:rPr lang="en-US" sz="4400" dirty="0"/>
              <a:t>Bible Classes and Bible Studies</a:t>
            </a:r>
          </a:p>
        </p:txBody>
      </p:sp>
      <p:sp>
        <p:nvSpPr>
          <p:cNvPr id="3" name="Content Placeholder 2">
            <a:extLst>
              <a:ext uri="{FF2B5EF4-FFF2-40B4-BE49-F238E27FC236}">
                <a16:creationId xmlns:a16="http://schemas.microsoft.com/office/drawing/2014/main" id="{AC822239-7A7C-6E9B-7C33-7A9FD61E675F}"/>
              </a:ext>
            </a:extLst>
          </p:cNvPr>
          <p:cNvSpPr>
            <a:spLocks noGrp="1"/>
          </p:cNvSpPr>
          <p:nvPr>
            <p:ph idx="1"/>
          </p:nvPr>
        </p:nvSpPr>
        <p:spPr>
          <a:xfrm>
            <a:off x="98854" y="1223798"/>
            <a:ext cx="10728325" cy="5432142"/>
          </a:xfrm>
        </p:spPr>
        <p:txBody>
          <a:bodyPr>
            <a:normAutofit fontScale="92500"/>
          </a:bodyPr>
          <a:lstStyle/>
          <a:p>
            <a:pPr marL="0" marR="0"/>
            <a:r>
              <a:rPr lang="en-US" sz="2600" kern="100" dirty="0">
                <a:latin typeface="Aptos" panose="020B0004020202020204" pitchFamily="34" charset="0"/>
                <a:ea typeface="Aptos" panose="020B0004020202020204" pitchFamily="34" charset="0"/>
                <a:cs typeface="Times New Roman" panose="02020603050405020304" pitchFamily="18" charset="0"/>
              </a:rPr>
              <a:t>Adult Bible Class: </a:t>
            </a:r>
            <a:r>
              <a:rPr lang="en-US" sz="2600" kern="100" dirty="0">
                <a:effectLst/>
                <a:latin typeface="Aptos" panose="020B0004020202020204" pitchFamily="34" charset="0"/>
                <a:ea typeface="Aptos" panose="020B0004020202020204" pitchFamily="34" charset="0"/>
                <a:cs typeface="Times New Roman" panose="02020603050405020304" pitchFamily="18" charset="0"/>
              </a:rPr>
              <a:t>Gospel of Luke, Genesis</a:t>
            </a:r>
          </a:p>
          <a:p>
            <a:pPr marL="0" marR="0"/>
            <a:r>
              <a:rPr lang="en-US" sz="2600" kern="100" dirty="0">
                <a:effectLst/>
                <a:latin typeface="Aptos" panose="020B0004020202020204" pitchFamily="34" charset="0"/>
                <a:ea typeface="Aptos" panose="020B0004020202020204" pitchFamily="34" charset="0"/>
                <a:cs typeface="Times New Roman" panose="02020603050405020304" pitchFamily="18" charset="0"/>
              </a:rPr>
              <a:t>Teen </a:t>
            </a:r>
            <a:r>
              <a:rPr lang="en-US" sz="2600" kern="100" dirty="0">
                <a:latin typeface="Aptos" panose="020B0004020202020204" pitchFamily="34" charset="0"/>
                <a:ea typeface="Aptos" panose="020B0004020202020204" pitchFamily="34" charset="0"/>
                <a:cs typeface="Times New Roman" panose="02020603050405020304" pitchFamily="18" charset="0"/>
              </a:rPr>
              <a:t>Class: </a:t>
            </a:r>
            <a:r>
              <a:rPr lang="en-US" sz="2600" kern="100" dirty="0">
                <a:effectLst/>
                <a:latin typeface="Aptos" panose="020B0004020202020204" pitchFamily="34" charset="0"/>
                <a:ea typeface="Aptos" panose="020B0004020202020204" pitchFamily="34" charset="0"/>
                <a:cs typeface="Times New Roman" panose="02020603050405020304" pitchFamily="18" charset="0"/>
              </a:rPr>
              <a:t>the Pentateuch and Joshua. </a:t>
            </a:r>
          </a:p>
          <a:p>
            <a:pPr marL="0" marR="0"/>
            <a:r>
              <a:rPr lang="en-US" sz="2600" kern="100" dirty="0">
                <a:effectLst/>
                <a:latin typeface="Aptos" panose="020B0004020202020204" pitchFamily="34" charset="0"/>
                <a:ea typeface="Aptos" panose="020B0004020202020204" pitchFamily="34" charset="0"/>
                <a:cs typeface="Times New Roman" panose="02020603050405020304" pitchFamily="18" charset="0"/>
              </a:rPr>
              <a:t>Younger kids’ classes: Abraham, the Creation, Adam &amp; Eve, </a:t>
            </a:r>
          </a:p>
          <a:p>
            <a:pPr marL="0" marR="0" indent="0">
              <a:buNone/>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    Noah, Joseph, Moses, David, and the Fruits of the Spirit.</a:t>
            </a:r>
          </a:p>
          <a:p>
            <a:pPr marL="0" marR="0"/>
            <a:r>
              <a:rPr lang="en-US" sz="2600" kern="100" dirty="0">
                <a:effectLst/>
                <a:latin typeface="Aptos" panose="020B0004020202020204" pitchFamily="34" charset="0"/>
                <a:ea typeface="Aptos" panose="020B0004020202020204" pitchFamily="34" charset="0"/>
                <a:cs typeface="Times New Roman" panose="02020603050405020304" pitchFamily="18" charset="0"/>
              </a:rPr>
              <a:t>*If you have never signed up to teach before, considering signing up a for a Quarter in 2025.  </a:t>
            </a:r>
          </a:p>
          <a:p>
            <a:pPr marL="0" marR="0"/>
            <a:r>
              <a:rPr lang="en-US" sz="2600" kern="100" dirty="0">
                <a:effectLst/>
                <a:latin typeface="Aptos" panose="020B0004020202020204" pitchFamily="34" charset="0"/>
                <a:ea typeface="Aptos" panose="020B0004020202020204" pitchFamily="34" charset="0"/>
                <a:cs typeface="Times New Roman" panose="02020603050405020304" pitchFamily="18" charset="0"/>
              </a:rPr>
              <a:t>There have also been Teen Studies, Young Adult Studies, and Ladies Studies </a:t>
            </a:r>
          </a:p>
          <a:p>
            <a:pPr marL="0" marR="0"/>
            <a:r>
              <a:rPr lang="en-US" sz="2600" kern="100" dirty="0">
                <a:effectLst/>
                <a:latin typeface="Aptos" panose="020B0004020202020204" pitchFamily="34" charset="0"/>
                <a:ea typeface="Aptos" panose="020B0004020202020204" pitchFamily="34" charset="0"/>
                <a:cs typeface="Times New Roman" panose="02020603050405020304" pitchFamily="18" charset="0"/>
              </a:rPr>
              <a:t>2 Timothy 2:15 </a:t>
            </a:r>
          </a:p>
          <a:p>
            <a:pPr marL="0" marR="0" indent="0">
              <a:buNone/>
            </a:pPr>
            <a:r>
              <a:rPr lang="en-US" sz="2600" b="1" i="0" u="none" strike="noStrike" baseline="30000" dirty="0">
                <a:solidFill>
                  <a:schemeClr val="tx1"/>
                </a:solidFill>
                <a:effectLst/>
                <a:latin typeface="system-ui"/>
              </a:rPr>
              <a:t>15 </a:t>
            </a:r>
            <a:r>
              <a:rPr lang="en-US" sz="2600" b="0" i="0" u="none" strike="noStrike" dirty="0">
                <a:solidFill>
                  <a:schemeClr val="tx1"/>
                </a:solidFill>
                <a:effectLst/>
                <a:latin typeface="system-ui"/>
              </a:rPr>
              <a:t>Be diligent to present yourself approved to God, a worker who does not need to be ashamed, rightly dividing the word of truth. </a:t>
            </a:r>
            <a:endParaRPr lang="en-US" sz="2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person standing in front of a television&#10;&#10;Description automatically generated">
            <a:extLst>
              <a:ext uri="{FF2B5EF4-FFF2-40B4-BE49-F238E27FC236}">
                <a16:creationId xmlns:a16="http://schemas.microsoft.com/office/drawing/2014/main" id="{9D356D32-82C6-5874-BEC2-80625FA13071}"/>
              </a:ext>
            </a:extLst>
          </p:cNvPr>
          <p:cNvPicPr>
            <a:picLocks noChangeAspect="1"/>
          </p:cNvPicPr>
          <p:nvPr/>
        </p:nvPicPr>
        <p:blipFill>
          <a:blip r:embed="rId2"/>
          <a:srcRect l="12793" t="11837" r="37837" b="16171"/>
          <a:stretch/>
        </p:blipFill>
        <p:spPr>
          <a:xfrm rot="5400000">
            <a:off x="8647670" y="-158579"/>
            <a:ext cx="3385749" cy="3702908"/>
          </a:xfrm>
          <a:prstGeom prst="rect">
            <a:avLst/>
          </a:prstGeom>
        </p:spPr>
      </p:pic>
    </p:spTree>
    <p:extLst>
      <p:ext uri="{BB962C8B-B14F-4D97-AF65-F5344CB8AC3E}">
        <p14:creationId xmlns:p14="http://schemas.microsoft.com/office/powerpoint/2010/main" val="375691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6AC1EB-B829-4364-8499-E0E869EA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7A37A2-C7FA-4D89-AF85-407817320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E684EF-5B33-3585-F8B7-4600569C991F}"/>
              </a:ext>
            </a:extLst>
          </p:cNvPr>
          <p:cNvSpPr>
            <a:spLocks noGrp="1"/>
          </p:cNvSpPr>
          <p:nvPr>
            <p:ph type="title"/>
          </p:nvPr>
        </p:nvSpPr>
        <p:spPr>
          <a:xfrm>
            <a:off x="720000" y="619199"/>
            <a:ext cx="3095626" cy="1476000"/>
          </a:xfrm>
        </p:spPr>
        <p:txBody>
          <a:bodyPr>
            <a:normAutofit/>
          </a:bodyPr>
          <a:lstStyle/>
          <a:p>
            <a:r>
              <a:rPr lang="en-US" dirty="0"/>
              <a:t>We’ve Gained New Members</a:t>
            </a:r>
          </a:p>
        </p:txBody>
      </p:sp>
      <p:pic>
        <p:nvPicPr>
          <p:cNvPr id="5" name="Picture 4" descr="Seedling growing on a tree trunk">
            <a:extLst>
              <a:ext uri="{FF2B5EF4-FFF2-40B4-BE49-F238E27FC236}">
                <a16:creationId xmlns:a16="http://schemas.microsoft.com/office/drawing/2014/main" id="{3A913248-C18F-79EA-1EC0-3E3C5B9DC4F0}"/>
              </a:ext>
            </a:extLst>
          </p:cNvPr>
          <p:cNvPicPr>
            <a:picLocks noChangeAspect="1"/>
          </p:cNvPicPr>
          <p:nvPr/>
        </p:nvPicPr>
        <p:blipFill>
          <a:blip r:embed="rId2"/>
          <a:srcRect l="17878" r="15247" b="-3"/>
          <a:stretch/>
        </p:blipFill>
        <p:spPr>
          <a:xfrm>
            <a:off x="648000" y="2636621"/>
            <a:ext cx="3250128" cy="3292737"/>
          </a:xfrm>
          <a:custGeom>
            <a:avLst/>
            <a:gdLst/>
            <a:ahLst/>
            <a:cxnLst/>
            <a:rect l="l" t="t" r="r" b="b"/>
            <a:pathLst>
              <a:path w="3250128" h="3292737">
                <a:moveTo>
                  <a:pt x="1512795" y="8"/>
                </a:moveTo>
                <a:cubicBezTo>
                  <a:pt x="1537825" y="105"/>
                  <a:pt x="1559931" y="1205"/>
                  <a:pt x="1578253" y="3179"/>
                </a:cubicBezTo>
                <a:lnTo>
                  <a:pt x="2018318" y="50876"/>
                </a:lnTo>
                <a:cubicBezTo>
                  <a:pt x="2266951" y="79824"/>
                  <a:pt x="2496734" y="194298"/>
                  <a:pt x="2630313" y="308772"/>
                </a:cubicBezTo>
                <a:cubicBezTo>
                  <a:pt x="2802569" y="395285"/>
                  <a:pt x="2936474" y="586404"/>
                  <a:pt x="3080128" y="834760"/>
                </a:cubicBezTo>
                <a:cubicBezTo>
                  <a:pt x="3214033" y="1083445"/>
                  <a:pt x="3319011" y="1647591"/>
                  <a:pt x="3194532" y="2154500"/>
                </a:cubicBezTo>
                <a:cubicBezTo>
                  <a:pt x="3166256" y="2250224"/>
                  <a:pt x="2926723" y="2622922"/>
                  <a:pt x="2793144" y="2785423"/>
                </a:cubicBezTo>
                <a:cubicBezTo>
                  <a:pt x="2649814" y="2947923"/>
                  <a:pt x="2458058" y="3091345"/>
                  <a:pt x="2152223" y="3235095"/>
                </a:cubicBezTo>
                <a:cubicBezTo>
                  <a:pt x="1654956" y="3378517"/>
                  <a:pt x="1195715" y="3225227"/>
                  <a:pt x="832028" y="3091345"/>
                </a:cubicBezTo>
                <a:cubicBezTo>
                  <a:pt x="468666" y="2919305"/>
                  <a:pt x="286985" y="2718646"/>
                  <a:pt x="182006" y="2412725"/>
                </a:cubicBezTo>
                <a:cubicBezTo>
                  <a:pt x="124479" y="2221606"/>
                  <a:pt x="0" y="1934434"/>
                  <a:pt x="0" y="1791341"/>
                </a:cubicBezTo>
                <a:cubicBezTo>
                  <a:pt x="0" y="1408775"/>
                  <a:pt x="76703" y="1092984"/>
                  <a:pt x="353937" y="682128"/>
                </a:cubicBezTo>
                <a:cubicBezTo>
                  <a:pt x="440065" y="538706"/>
                  <a:pt x="660422" y="352522"/>
                  <a:pt x="851854" y="189692"/>
                </a:cubicBezTo>
                <a:cubicBezTo>
                  <a:pt x="1019072" y="47792"/>
                  <a:pt x="1337583" y="-671"/>
                  <a:pt x="1512795" y="8"/>
                </a:cubicBezTo>
                <a:close/>
              </a:path>
            </a:pathLst>
          </a:custGeom>
        </p:spPr>
      </p:pic>
      <p:sp>
        <p:nvSpPr>
          <p:cNvPr id="3" name="Content Placeholder 2">
            <a:extLst>
              <a:ext uri="{FF2B5EF4-FFF2-40B4-BE49-F238E27FC236}">
                <a16:creationId xmlns:a16="http://schemas.microsoft.com/office/drawing/2014/main" id="{8A472C50-3A3E-4C27-9142-D1F2120E743F}"/>
              </a:ext>
            </a:extLst>
          </p:cNvPr>
          <p:cNvSpPr>
            <a:spLocks noGrp="1"/>
          </p:cNvSpPr>
          <p:nvPr>
            <p:ph idx="1"/>
          </p:nvPr>
        </p:nvSpPr>
        <p:spPr>
          <a:xfrm>
            <a:off x="4250512" y="373730"/>
            <a:ext cx="8086724" cy="6396300"/>
          </a:xfrm>
        </p:spPr>
        <p:txBody>
          <a:bodyPr>
            <a:normAutofit/>
          </a:bodyPr>
          <a:lstStyle/>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Evan Powell, Matt Green, Will Richardson, Bennett Patterson, Noah Encinas, Dan and Shirley Moody.</a:t>
            </a:r>
          </a:p>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We even had someone come in off of the street and ask to be baptized: April 3, 2024 Omar Rodriguez </a:t>
            </a:r>
          </a:p>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Acts 2:47</a:t>
            </a:r>
          </a:p>
          <a:p>
            <a:pPr marL="0" marR="0" indent="0">
              <a:lnSpc>
                <a:spcPct val="110000"/>
              </a:lnSpc>
              <a:buNone/>
            </a:pPr>
            <a:r>
              <a:rPr lang="en-US" sz="2400" b="1" i="0" u="none" strike="noStrike" baseline="30000" dirty="0">
                <a:solidFill>
                  <a:schemeClr val="tx1"/>
                </a:solidFill>
                <a:effectLst/>
                <a:latin typeface="system-ui"/>
              </a:rPr>
              <a:t>47 </a:t>
            </a:r>
            <a:r>
              <a:rPr lang="en-US" sz="2400" b="0" i="0" u="none" strike="noStrike" dirty="0">
                <a:solidFill>
                  <a:schemeClr val="tx1"/>
                </a:solidFill>
                <a:effectLst/>
                <a:latin typeface="system-ui"/>
              </a:rPr>
              <a:t>praising God and having favor with all the people. And the Lord added to the church daily those who were being saved.</a:t>
            </a:r>
            <a:r>
              <a:rPr lang="en-US" sz="2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Romans 6:1-7 baptized into Christ, baptized into His death</a:t>
            </a:r>
          </a:p>
          <a:p>
            <a:pPr marL="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We had 459 visitors in 2024 (avg. 38 per month).</a:t>
            </a:r>
          </a:p>
          <a:p>
            <a:pPr marL="0" marR="0">
              <a:lnSpc>
                <a:spcPct val="110000"/>
              </a:lnSpc>
            </a:pPr>
            <a:endParaRPr lang="en-US" sz="23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0000"/>
              </a:lnSpc>
            </a:pPr>
            <a:endParaRPr lang="en-US" sz="2300" dirty="0"/>
          </a:p>
        </p:txBody>
      </p:sp>
    </p:spTree>
    <p:extLst>
      <p:ext uri="{BB962C8B-B14F-4D97-AF65-F5344CB8AC3E}">
        <p14:creationId xmlns:p14="http://schemas.microsoft.com/office/powerpoint/2010/main" val="769847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202F-F228-D2E3-C4AD-52EB661458C1}"/>
              </a:ext>
            </a:extLst>
          </p:cNvPr>
          <p:cNvSpPr>
            <a:spLocks noGrp="1"/>
          </p:cNvSpPr>
          <p:nvPr>
            <p:ph type="title"/>
          </p:nvPr>
        </p:nvSpPr>
        <p:spPr>
          <a:xfrm>
            <a:off x="720000" y="297925"/>
            <a:ext cx="10728322" cy="1477328"/>
          </a:xfrm>
        </p:spPr>
        <p:txBody>
          <a:bodyPr>
            <a:normAutofit/>
          </a:bodyPr>
          <a:lstStyle/>
          <a:p>
            <a:r>
              <a:rPr lang="en-US" sz="4400" dirty="0"/>
              <a:t>Let’s Commit Ourselves</a:t>
            </a:r>
          </a:p>
        </p:txBody>
      </p:sp>
      <p:sp>
        <p:nvSpPr>
          <p:cNvPr id="3" name="Content Placeholder 2">
            <a:extLst>
              <a:ext uri="{FF2B5EF4-FFF2-40B4-BE49-F238E27FC236}">
                <a16:creationId xmlns:a16="http://schemas.microsoft.com/office/drawing/2014/main" id="{24531A1F-7A81-CB39-0FE7-C4241686AA7C}"/>
              </a:ext>
            </a:extLst>
          </p:cNvPr>
          <p:cNvSpPr>
            <a:spLocks noGrp="1"/>
          </p:cNvSpPr>
          <p:nvPr>
            <p:ph idx="1"/>
          </p:nvPr>
        </p:nvSpPr>
        <p:spPr>
          <a:xfrm>
            <a:off x="275154" y="1236173"/>
            <a:ext cx="11723257" cy="5621827"/>
          </a:xfrm>
        </p:spPr>
        <p:txBody>
          <a:bodyPr>
            <a:normAutofit fontScale="62500" lnSpcReduction="20000"/>
          </a:bodyPr>
          <a:lstStyle/>
          <a:p>
            <a:pPr marL="0" marR="0"/>
            <a:r>
              <a:rPr lang="en-US" sz="4400" kern="100" dirty="0">
                <a:effectLst/>
                <a:latin typeface="Aptos" panose="020B0004020202020204" pitchFamily="34" charset="0"/>
                <a:ea typeface="Aptos" panose="020B0004020202020204" pitchFamily="34" charset="0"/>
                <a:cs typeface="Times New Roman" panose="02020603050405020304" pitchFamily="18" charset="0"/>
              </a:rPr>
              <a:t>2 Peter 1:3-8 giving all diligence</a:t>
            </a:r>
          </a:p>
          <a:p>
            <a:pPr marL="0" marR="0"/>
            <a:r>
              <a:rPr lang="en-US" sz="4400" kern="100" dirty="0">
                <a:effectLst/>
                <a:latin typeface="Aptos" panose="020B0004020202020204" pitchFamily="34" charset="0"/>
                <a:ea typeface="Aptos" panose="020B0004020202020204" pitchFamily="34" charset="0"/>
                <a:cs typeface="Times New Roman" panose="02020603050405020304" pitchFamily="18" charset="0"/>
              </a:rPr>
              <a:t>Ephesians 4:13 </a:t>
            </a:r>
          </a:p>
          <a:p>
            <a:pPr marL="0" marR="0" indent="0">
              <a:buNone/>
            </a:pPr>
            <a:r>
              <a:rPr lang="en-US" sz="4400" b="1" i="0" u="none" strike="noStrike" baseline="30000" dirty="0">
                <a:solidFill>
                  <a:schemeClr val="tx1"/>
                </a:solidFill>
                <a:effectLst/>
                <a:latin typeface="system-ui"/>
              </a:rPr>
              <a:t>13 </a:t>
            </a:r>
            <a:r>
              <a:rPr lang="en-US" sz="4400" b="0" i="0" u="none" strike="noStrike" dirty="0">
                <a:solidFill>
                  <a:schemeClr val="tx1"/>
                </a:solidFill>
                <a:effectLst/>
                <a:latin typeface="system-ui"/>
              </a:rPr>
              <a:t>till we all come to the unity of the faith and of the knowledge of the Son of God, to a perfect man, to the measure of the stature of the fullness of Christ;</a:t>
            </a:r>
            <a:r>
              <a:rPr lang="en-US" sz="4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4400" kern="100" dirty="0">
                <a:effectLst/>
                <a:latin typeface="Aptos" panose="020B0004020202020204" pitchFamily="34" charset="0"/>
                <a:ea typeface="Aptos" panose="020B0004020202020204" pitchFamily="34" charset="0"/>
                <a:cs typeface="Times New Roman" panose="02020603050405020304" pitchFamily="18" charset="0"/>
              </a:rPr>
              <a:t>Philippians 3:13-14 </a:t>
            </a:r>
          </a:p>
          <a:p>
            <a:pPr marL="0" marR="0" indent="0">
              <a:buNone/>
            </a:pPr>
            <a:r>
              <a:rPr lang="en-US" sz="4400" b="1" i="0" u="none" strike="noStrike" baseline="30000" dirty="0">
                <a:solidFill>
                  <a:schemeClr val="tx1"/>
                </a:solidFill>
                <a:effectLst/>
                <a:latin typeface="system-ui"/>
              </a:rPr>
              <a:t>13 </a:t>
            </a:r>
            <a:r>
              <a:rPr lang="en-US" sz="4400" b="0" i="0" u="none" strike="noStrike" dirty="0">
                <a:solidFill>
                  <a:schemeClr val="tx1"/>
                </a:solidFill>
                <a:effectLst/>
                <a:latin typeface="system-ui"/>
              </a:rPr>
              <a:t>Brethren, I do not count myself to have apprehended; but one thing </a:t>
            </a:r>
            <a:r>
              <a:rPr lang="en-US" sz="4400" b="0" i="1" u="none" strike="noStrike" dirty="0">
                <a:solidFill>
                  <a:schemeClr val="tx1"/>
                </a:solidFill>
                <a:effectLst/>
                <a:latin typeface="system-ui"/>
              </a:rPr>
              <a:t>I do, </a:t>
            </a:r>
            <a:r>
              <a:rPr lang="en-US" sz="4400" b="0" i="0" u="none" strike="noStrike" dirty="0">
                <a:solidFill>
                  <a:schemeClr val="tx1"/>
                </a:solidFill>
                <a:effectLst/>
                <a:latin typeface="system-ui"/>
              </a:rPr>
              <a:t>forgetting those things which are behind and reaching forward to those things which are ahead, </a:t>
            </a:r>
            <a:r>
              <a:rPr lang="en-US" sz="4400" b="1" i="0" u="none" strike="noStrike" baseline="30000" dirty="0">
                <a:solidFill>
                  <a:schemeClr val="tx1"/>
                </a:solidFill>
                <a:effectLst/>
                <a:latin typeface="system-ui"/>
              </a:rPr>
              <a:t>14 </a:t>
            </a:r>
            <a:r>
              <a:rPr lang="en-US" sz="4400" b="0" i="0" u="none" strike="noStrike" dirty="0">
                <a:solidFill>
                  <a:schemeClr val="tx1"/>
                </a:solidFill>
                <a:effectLst/>
                <a:latin typeface="system-ui"/>
              </a:rPr>
              <a:t>I press toward the goal for the prize of the upward call of God in Christ Jesus.</a:t>
            </a:r>
          </a:p>
          <a:p>
            <a:pPr marL="0" marR="0"/>
            <a:r>
              <a:rPr lang="en-US" sz="4400" kern="100" dirty="0">
                <a:effectLst/>
                <a:latin typeface="Aptos" panose="020B0004020202020204" pitchFamily="34" charset="0"/>
                <a:ea typeface="Aptos" panose="020B0004020202020204" pitchFamily="34" charset="0"/>
                <a:cs typeface="Times New Roman" panose="02020603050405020304" pitchFamily="18" charset="0"/>
              </a:rPr>
              <a:t>The Central congregation began on May 6, 2001</a:t>
            </a:r>
          </a:p>
          <a:p>
            <a:pPr marL="0" marR="0"/>
            <a:r>
              <a:rPr lang="en-US" sz="4400" kern="100" dirty="0">
                <a:effectLst/>
                <a:latin typeface="Aptos" panose="020B0004020202020204" pitchFamily="34" charset="0"/>
                <a:ea typeface="Aptos" panose="020B0004020202020204" pitchFamily="34" charset="0"/>
                <a:cs typeface="Times New Roman" panose="02020603050405020304" pitchFamily="18" charset="0"/>
              </a:rPr>
              <a:t>This coming May will begin our 25</a:t>
            </a:r>
            <a:r>
              <a:rPr lang="en-US" sz="44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4400" kern="100" dirty="0">
                <a:effectLst/>
                <a:latin typeface="Aptos" panose="020B0004020202020204" pitchFamily="34" charset="0"/>
                <a:ea typeface="Aptos" panose="020B0004020202020204" pitchFamily="34" charset="0"/>
                <a:cs typeface="Times New Roman" panose="02020603050405020304" pitchFamily="18" charset="0"/>
              </a:rPr>
              <a:t> year as a congregation</a:t>
            </a:r>
          </a:p>
          <a:p>
            <a:pPr algn="l"/>
            <a:endParaRPr lang="en-US"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5298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CD0-989D-E5C5-49B0-A1E3FFE04493}"/>
              </a:ext>
            </a:extLst>
          </p:cNvPr>
          <p:cNvSpPr>
            <a:spLocks noGrp="1"/>
          </p:cNvSpPr>
          <p:nvPr>
            <p:ph type="title"/>
          </p:nvPr>
        </p:nvSpPr>
        <p:spPr/>
        <p:txBody>
          <a:bodyPr>
            <a:normAutofit/>
          </a:bodyPr>
          <a:lstStyle/>
          <a:p>
            <a:r>
              <a:rPr lang="en-US" sz="4400" dirty="0"/>
              <a:t>We had an event-filled year in 2024</a:t>
            </a:r>
          </a:p>
        </p:txBody>
      </p:sp>
      <p:sp>
        <p:nvSpPr>
          <p:cNvPr id="3" name="Content Placeholder 2">
            <a:extLst>
              <a:ext uri="{FF2B5EF4-FFF2-40B4-BE49-F238E27FC236}">
                <a16:creationId xmlns:a16="http://schemas.microsoft.com/office/drawing/2014/main" id="{1BDC7FA8-E382-D90C-69D2-A48C771DFD3F}"/>
              </a:ext>
            </a:extLst>
          </p:cNvPr>
          <p:cNvSpPr>
            <a:spLocks noGrp="1"/>
          </p:cNvSpPr>
          <p:nvPr>
            <p:ph idx="1"/>
          </p:nvPr>
        </p:nvSpPr>
        <p:spPr>
          <a:xfrm>
            <a:off x="608789" y="1713697"/>
            <a:ext cx="10728325" cy="4316400"/>
          </a:xfrm>
        </p:spPr>
        <p:txBody>
          <a:bodyPr/>
          <a:lstStyle/>
          <a:p>
            <a:pPr marL="0" marR="0"/>
            <a: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Hebrews 12:1-2</a:t>
            </a:r>
          </a:p>
          <a:p>
            <a:pPr marL="0" marR="0" indent="0">
              <a:buNone/>
            </a:pPr>
            <a:r>
              <a:rPr lang="en-US" sz="2400" kern="100" dirty="0">
                <a:solidFill>
                  <a:schemeClr val="tx1"/>
                </a:solidFill>
                <a:effectLst/>
                <a:latin typeface="Aptos" panose="020B0004020202020204" pitchFamily="34" charset="0"/>
                <a:ea typeface="Aptos" panose="020B0004020202020204" pitchFamily="34" charset="0"/>
                <a:cs typeface="Segoe UI" panose="020B0502040204020203" pitchFamily="34" charset="0"/>
              </a:rPr>
              <a:t>Therefore we also, since we are surrounded by so great a cloud of witnesses, </a:t>
            </a:r>
            <a: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let us lay aside every weight, and the sin which so easily ensnares </a:t>
            </a:r>
            <a:r>
              <a:rPr lang="en-US" sz="2400" i="1" kern="100" dirty="0">
                <a:solidFill>
                  <a:schemeClr val="tx1"/>
                </a:solidFill>
                <a:effectLst/>
                <a:latin typeface="Aptos" panose="020B0004020202020204" pitchFamily="34" charset="0"/>
                <a:ea typeface="Aptos" panose="020B0004020202020204" pitchFamily="34" charset="0"/>
                <a:cs typeface="Segoe UI" panose="020B0502040204020203" pitchFamily="34" charset="0"/>
              </a:rPr>
              <a:t>us,</a:t>
            </a:r>
            <a:r>
              <a:rPr lang="en-US" sz="2400" kern="100" dirty="0">
                <a:solidFill>
                  <a:schemeClr val="tx1"/>
                </a:solidFill>
                <a:effectLst/>
                <a:latin typeface="Aptos" panose="020B0004020202020204" pitchFamily="34" charset="0"/>
                <a:ea typeface="Aptos" panose="020B0004020202020204" pitchFamily="34" charset="0"/>
                <a:cs typeface="Segoe UI" panose="020B0502040204020203" pitchFamily="34" charset="0"/>
              </a:rPr>
              <a:t> and </a:t>
            </a:r>
            <a: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let us run with endurance the race that is set before us,</a:t>
            </a:r>
          </a:p>
          <a:p>
            <a:pPr marL="0" marR="0" indent="0">
              <a:buNone/>
            </a:pPr>
            <a:r>
              <a:rPr lang="en-US" sz="2400" b="1" kern="100" baseline="30000" dirty="0">
                <a:solidFill>
                  <a:schemeClr val="tx1"/>
                </a:solidFill>
                <a:effectLst/>
                <a:latin typeface="Aptos" panose="020B0004020202020204" pitchFamily="34" charset="0"/>
                <a:ea typeface="Aptos" panose="020B0004020202020204" pitchFamily="34" charset="0"/>
                <a:cs typeface="Segoe UI" panose="020B0502040204020203" pitchFamily="34" charset="0"/>
              </a:rPr>
              <a:t>2 </a:t>
            </a:r>
            <a:r>
              <a:rPr lang="en-US" sz="2400" kern="100" dirty="0">
                <a:solidFill>
                  <a:schemeClr val="tx1"/>
                </a:solidFill>
                <a:effectLst/>
                <a:latin typeface="Aptos" panose="020B0004020202020204" pitchFamily="34" charset="0"/>
                <a:ea typeface="Aptos" panose="020B0004020202020204" pitchFamily="34" charset="0"/>
                <a:cs typeface="Segoe UI" panose="020B0502040204020203" pitchFamily="34" charset="0"/>
              </a:rPr>
              <a:t>looking unto Jesus, the author and </a:t>
            </a:r>
            <a: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finisher of </a:t>
            </a:r>
            <a:r>
              <a:rPr lang="en-US" sz="2400" i="1" kern="100" dirty="0">
                <a:solidFill>
                  <a:schemeClr val="tx1"/>
                </a:solidFill>
                <a:effectLst/>
                <a:latin typeface="Aptos" panose="020B0004020202020204" pitchFamily="34" charset="0"/>
                <a:ea typeface="Aptos" panose="020B0004020202020204" pitchFamily="34" charset="0"/>
                <a:cs typeface="Segoe UI" panose="020B0502040204020203" pitchFamily="34" charset="0"/>
              </a:rPr>
              <a:t>our</a:t>
            </a:r>
            <a:r>
              <a:rPr lang="en-US" sz="2400" kern="100" dirty="0">
                <a:solidFill>
                  <a:schemeClr val="tx1"/>
                </a:solidFill>
                <a:effectLst/>
                <a:latin typeface="Aptos" panose="020B0004020202020204" pitchFamily="34" charset="0"/>
                <a:ea typeface="Aptos" panose="020B0004020202020204" pitchFamily="34" charset="0"/>
                <a:cs typeface="Segoe UI" panose="020B0502040204020203" pitchFamily="34" charset="0"/>
              </a:rPr>
              <a:t> faith, </a:t>
            </a:r>
            <a:r>
              <a:rPr lang="en-U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who for the joy that was set before Him endured the cross, despising the shame, and has sat down at the right hand of the throne of God.</a:t>
            </a:r>
          </a:p>
          <a:p>
            <a:pPr marL="0" indent="0">
              <a:buNone/>
            </a:pPr>
            <a:endParaRPr lang="en-US" dirty="0"/>
          </a:p>
        </p:txBody>
      </p:sp>
    </p:spTree>
    <p:extLst>
      <p:ext uri="{BB962C8B-B14F-4D97-AF65-F5344CB8AC3E}">
        <p14:creationId xmlns:p14="http://schemas.microsoft.com/office/powerpoint/2010/main" val="1686058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7867-3B7D-AE55-EC5D-9F0E0D57FBD6}"/>
              </a:ext>
            </a:extLst>
          </p:cNvPr>
          <p:cNvSpPr>
            <a:spLocks noGrp="1"/>
          </p:cNvSpPr>
          <p:nvPr>
            <p:ph type="title"/>
          </p:nvPr>
        </p:nvSpPr>
        <p:spPr>
          <a:xfrm>
            <a:off x="731839" y="290036"/>
            <a:ext cx="10728322" cy="1477328"/>
          </a:xfrm>
        </p:spPr>
        <p:txBody>
          <a:bodyPr>
            <a:normAutofit/>
          </a:bodyPr>
          <a:lstStyle/>
          <a:p>
            <a:r>
              <a:rPr lang="en-US" sz="4400" dirty="0"/>
              <a:t>Winter and Summer Singings 2024</a:t>
            </a:r>
          </a:p>
        </p:txBody>
      </p:sp>
      <p:sp>
        <p:nvSpPr>
          <p:cNvPr id="3" name="Content Placeholder 2">
            <a:extLst>
              <a:ext uri="{FF2B5EF4-FFF2-40B4-BE49-F238E27FC236}">
                <a16:creationId xmlns:a16="http://schemas.microsoft.com/office/drawing/2014/main" id="{C2EE1978-7FC9-DF71-6C2B-11A6E4BA2199}"/>
              </a:ext>
            </a:extLst>
          </p:cNvPr>
          <p:cNvSpPr>
            <a:spLocks noGrp="1"/>
          </p:cNvSpPr>
          <p:nvPr>
            <p:ph idx="1"/>
          </p:nvPr>
        </p:nvSpPr>
        <p:spPr>
          <a:xfrm>
            <a:off x="191362" y="1085307"/>
            <a:ext cx="3909151" cy="5272631"/>
          </a:xfrm>
        </p:spPr>
        <p:txBody>
          <a:bodyPr>
            <a:normAutofit/>
          </a:bodyPr>
          <a:lstStyle/>
          <a:p>
            <a:pPr marL="0" marR="0"/>
            <a:r>
              <a:rPr lang="en-US" sz="3600" kern="100" dirty="0">
                <a:effectLst/>
                <a:latin typeface="Aptos" panose="020B0004020202020204" pitchFamily="34" charset="0"/>
                <a:ea typeface="Aptos" panose="020B0004020202020204" pitchFamily="34" charset="0"/>
                <a:cs typeface="Times New Roman" panose="02020603050405020304" pitchFamily="18" charset="0"/>
              </a:rPr>
              <a:t>January 26</a:t>
            </a:r>
            <a:r>
              <a:rPr lang="en-US" sz="36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600" kern="100" dirty="0">
                <a:effectLst/>
                <a:latin typeface="Aptos" panose="020B0004020202020204" pitchFamily="34" charset="0"/>
                <a:ea typeface="Aptos" panose="020B0004020202020204" pitchFamily="34" charset="0"/>
                <a:cs typeface="Times New Roman" panose="02020603050405020304" pitchFamily="18" charset="0"/>
              </a:rPr>
              <a:t>88 people</a:t>
            </a:r>
          </a:p>
          <a:p>
            <a:pPr marL="0" marR="0"/>
            <a:r>
              <a:rPr lang="en-US" sz="3600" kern="100" dirty="0">
                <a:effectLst/>
                <a:latin typeface="Aptos" panose="020B0004020202020204" pitchFamily="34" charset="0"/>
                <a:ea typeface="Aptos" panose="020B0004020202020204" pitchFamily="34" charset="0"/>
                <a:cs typeface="Times New Roman" panose="02020603050405020304" pitchFamily="18" charset="0"/>
              </a:rPr>
              <a:t>July 26</a:t>
            </a:r>
            <a:r>
              <a:rPr lang="en-US" sz="36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3600" kern="100" dirty="0">
                <a:effectLst/>
                <a:latin typeface="Aptos" panose="020B0004020202020204" pitchFamily="34" charset="0"/>
                <a:ea typeface="Aptos" panose="020B0004020202020204" pitchFamily="34" charset="0"/>
                <a:cs typeface="Times New Roman" panose="02020603050405020304" pitchFamily="18" charset="0"/>
              </a:rPr>
              <a:t>107 people</a:t>
            </a:r>
          </a:p>
          <a:p>
            <a:pPr marL="0" marR="0"/>
            <a:r>
              <a:rPr lang="en-US" sz="3600" kern="100" dirty="0">
                <a:latin typeface="Aptos" panose="020B0004020202020204" pitchFamily="34" charset="0"/>
                <a:ea typeface="Aptos" panose="020B0004020202020204" pitchFamily="34" charset="0"/>
                <a:cs typeface="Times New Roman" panose="02020603050405020304" pitchFamily="18" charset="0"/>
              </a:rPr>
              <a:t>Singings since 2017</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10" name="Picture 9" descr="A group of people sitting in chairs&#10;&#10;Description automatically generated">
            <a:extLst>
              <a:ext uri="{FF2B5EF4-FFF2-40B4-BE49-F238E27FC236}">
                <a16:creationId xmlns:a16="http://schemas.microsoft.com/office/drawing/2014/main" id="{2A542B1D-D1DF-54FE-A8D6-8AFA03DD1411}"/>
              </a:ext>
            </a:extLst>
          </p:cNvPr>
          <p:cNvPicPr>
            <a:picLocks noChangeAspect="1"/>
          </p:cNvPicPr>
          <p:nvPr/>
        </p:nvPicPr>
        <p:blipFill>
          <a:blip r:embed="rId2"/>
          <a:srcRect b="9550"/>
          <a:stretch/>
        </p:blipFill>
        <p:spPr>
          <a:xfrm rot="10800000">
            <a:off x="4419600" y="1585368"/>
            <a:ext cx="7772400" cy="5272631"/>
          </a:xfrm>
          <a:prstGeom prst="rect">
            <a:avLst/>
          </a:prstGeom>
        </p:spPr>
      </p:pic>
    </p:spTree>
    <p:extLst>
      <p:ext uri="{BB962C8B-B14F-4D97-AF65-F5344CB8AC3E}">
        <p14:creationId xmlns:p14="http://schemas.microsoft.com/office/powerpoint/2010/main" val="373468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EC8-65DE-7292-7FBD-EC7A0D7B9C74}"/>
              </a:ext>
            </a:extLst>
          </p:cNvPr>
          <p:cNvSpPr>
            <a:spLocks noGrp="1"/>
          </p:cNvSpPr>
          <p:nvPr>
            <p:ph type="title"/>
          </p:nvPr>
        </p:nvSpPr>
        <p:spPr/>
        <p:txBody>
          <a:bodyPr>
            <a:normAutofit/>
          </a:bodyPr>
          <a:lstStyle/>
          <a:p>
            <a:r>
              <a:rPr lang="en-US" sz="4400" dirty="0"/>
              <a:t>Future Singings</a:t>
            </a:r>
          </a:p>
        </p:txBody>
      </p:sp>
      <p:sp>
        <p:nvSpPr>
          <p:cNvPr id="3" name="Content Placeholder 2">
            <a:extLst>
              <a:ext uri="{FF2B5EF4-FFF2-40B4-BE49-F238E27FC236}">
                <a16:creationId xmlns:a16="http://schemas.microsoft.com/office/drawing/2014/main" id="{D1F49F9B-A4C4-7209-F21E-9B1908A6C6F0}"/>
              </a:ext>
            </a:extLst>
          </p:cNvPr>
          <p:cNvSpPr>
            <a:spLocks noGrp="1"/>
          </p:cNvSpPr>
          <p:nvPr>
            <p:ph idx="1"/>
          </p:nvPr>
        </p:nvSpPr>
        <p:spPr/>
        <p:txBody>
          <a:bodyPr>
            <a:noAutofit/>
          </a:bodyPr>
          <a:lstStyle/>
          <a:p>
            <a:r>
              <a:rPr lang="en-US" sz="3600" kern="100" dirty="0">
                <a:effectLst/>
                <a:latin typeface="Aptos" panose="020B0004020202020204" pitchFamily="34" charset="0"/>
                <a:ea typeface="Aptos" panose="020B0004020202020204" pitchFamily="34" charset="0"/>
                <a:cs typeface="Times New Roman" panose="02020603050405020304" pitchFamily="18" charset="0"/>
              </a:rPr>
              <a:t>*We will have our Singing at the Building on January 24, 2025. Invite family, friends, and neighbors to the Singing!</a:t>
            </a:r>
          </a:p>
          <a:p>
            <a:r>
              <a:rPr lang="en-US" sz="3600" dirty="0"/>
              <a:t> Every 1st Wednesday </a:t>
            </a:r>
          </a:p>
        </p:txBody>
      </p:sp>
    </p:spTree>
    <p:extLst>
      <p:ext uri="{BB962C8B-B14F-4D97-AF65-F5344CB8AC3E}">
        <p14:creationId xmlns:p14="http://schemas.microsoft.com/office/powerpoint/2010/main" val="327883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22668-1C27-EF0D-D20B-2956DE92E792}"/>
              </a:ext>
            </a:extLst>
          </p:cNvPr>
          <p:cNvSpPr>
            <a:spLocks noGrp="1"/>
          </p:cNvSpPr>
          <p:nvPr>
            <p:ph type="title"/>
          </p:nvPr>
        </p:nvSpPr>
        <p:spPr>
          <a:xfrm>
            <a:off x="768552" y="0"/>
            <a:ext cx="4991961" cy="1477328"/>
          </a:xfrm>
        </p:spPr>
        <p:txBody>
          <a:bodyPr wrap="square" anchor="ctr">
            <a:normAutofit/>
          </a:bodyPr>
          <a:lstStyle/>
          <a:p>
            <a:r>
              <a:rPr lang="en-US" dirty="0"/>
              <a:t>Importance of Singing Together</a:t>
            </a:r>
          </a:p>
        </p:txBody>
      </p:sp>
      <p:sp>
        <p:nvSpPr>
          <p:cNvPr id="3" name="Content Placeholder 2">
            <a:extLst>
              <a:ext uri="{FF2B5EF4-FFF2-40B4-BE49-F238E27FC236}">
                <a16:creationId xmlns:a16="http://schemas.microsoft.com/office/drawing/2014/main" id="{779699E4-7B61-094C-1361-206AF4A27306}"/>
              </a:ext>
            </a:extLst>
          </p:cNvPr>
          <p:cNvSpPr>
            <a:spLocks noGrp="1"/>
          </p:cNvSpPr>
          <p:nvPr>
            <p:ph idx="1"/>
          </p:nvPr>
        </p:nvSpPr>
        <p:spPr>
          <a:xfrm>
            <a:off x="342361" y="1370025"/>
            <a:ext cx="5929852" cy="3216273"/>
          </a:xfrm>
        </p:spPr>
        <p:txBody>
          <a:bodyPr>
            <a:noAutofit/>
          </a:bodyPr>
          <a:lstStyle/>
          <a:p>
            <a:pPr marL="0" marR="0">
              <a:lnSpc>
                <a:spcPct val="110000"/>
              </a:lnSpc>
            </a:pPr>
            <a:r>
              <a:rPr lang="en-US" kern="100" dirty="0">
                <a:effectLst/>
                <a:latin typeface="Aptos" panose="020B0004020202020204" pitchFamily="34" charset="0"/>
                <a:ea typeface="Aptos" panose="020B0004020202020204" pitchFamily="34" charset="0"/>
                <a:cs typeface="Times New Roman" panose="02020603050405020304" pitchFamily="18" charset="0"/>
              </a:rPr>
              <a:t>Ephesians 5:19-21 </a:t>
            </a:r>
          </a:p>
          <a:p>
            <a:pPr marL="0" marR="0" indent="0">
              <a:lnSpc>
                <a:spcPct val="110000"/>
              </a:lnSpc>
              <a:buNone/>
            </a:pPr>
            <a:r>
              <a:rPr lang="en-US" b="1" i="0" u="none" strike="noStrike" baseline="30000" dirty="0">
                <a:effectLst/>
                <a:latin typeface="system-ui"/>
              </a:rPr>
              <a:t>19 </a:t>
            </a:r>
            <a:r>
              <a:rPr lang="en-US" b="0" i="0" u="none" strike="noStrike" dirty="0">
                <a:effectLst/>
                <a:latin typeface="system-ui"/>
              </a:rPr>
              <a:t>speaking to one another in psalms and hymns and spiritual songs, singing and making melody in your heart to the Lord, </a:t>
            </a:r>
            <a:r>
              <a:rPr lang="en-US" b="1" i="0" u="none" strike="noStrike" baseline="30000" dirty="0">
                <a:effectLst/>
                <a:latin typeface="system-ui"/>
              </a:rPr>
              <a:t>20 </a:t>
            </a:r>
            <a:r>
              <a:rPr lang="en-US" b="0" i="0" u="none" strike="noStrike" dirty="0">
                <a:effectLst/>
                <a:latin typeface="system-ui"/>
              </a:rPr>
              <a:t>giving thanks always for all things to God the Father in the name of our Lord Jesus Christ, </a:t>
            </a:r>
            <a:r>
              <a:rPr lang="en-US" b="1" i="0" u="none" strike="noStrike" baseline="30000" dirty="0">
                <a:effectLst/>
                <a:latin typeface="system-ui"/>
              </a:rPr>
              <a:t>21 </a:t>
            </a:r>
            <a:r>
              <a:rPr lang="en-US" b="0" i="0" u="none" strike="noStrike" dirty="0">
                <a:effectLst/>
                <a:latin typeface="system-ui"/>
              </a:rPr>
              <a:t>submitting to one another in the fear of God.</a:t>
            </a:r>
          </a:p>
          <a:p>
            <a:pPr marL="0" marR="0">
              <a:lnSpc>
                <a:spcPct val="110000"/>
              </a:lnSpc>
            </a:pPr>
            <a:r>
              <a:rPr lang="en-US" kern="100" dirty="0">
                <a:effectLst/>
                <a:latin typeface="Aptos" panose="020B0004020202020204" pitchFamily="34" charset="0"/>
                <a:ea typeface="Aptos" panose="020B0004020202020204" pitchFamily="34" charset="0"/>
                <a:cs typeface="Times New Roman" panose="02020603050405020304" pitchFamily="18" charset="0"/>
              </a:rPr>
              <a:t>Colossians 3:16-17</a:t>
            </a:r>
          </a:p>
          <a:p>
            <a:pPr marL="0" marR="0" indent="0">
              <a:lnSpc>
                <a:spcPct val="110000"/>
              </a:lnSpc>
              <a:buNone/>
            </a:pPr>
            <a:r>
              <a:rPr lang="en-US" b="1" i="0" u="none" strike="noStrike" baseline="30000" dirty="0">
                <a:effectLst/>
                <a:latin typeface="system-ui"/>
              </a:rPr>
              <a:t>16 </a:t>
            </a:r>
            <a:r>
              <a:rPr lang="en-US" b="0" i="0" u="none" strike="noStrike" dirty="0">
                <a:effectLst/>
                <a:latin typeface="system-ui"/>
              </a:rPr>
              <a:t>Let the word of Christ dwell in you richly in all wisdom, teaching and admonishing one another in psalms and hymns and spiritual songs, singing with grace in your hearts to the Lord. </a:t>
            </a:r>
            <a:r>
              <a:rPr lang="en-US" b="1" i="0" u="none" strike="noStrike" baseline="30000" dirty="0">
                <a:effectLst/>
                <a:latin typeface="system-ui"/>
              </a:rPr>
              <a:t>17 </a:t>
            </a:r>
            <a:r>
              <a:rPr lang="en-US" b="0" i="0" u="none" strike="noStrike" dirty="0">
                <a:effectLst/>
                <a:latin typeface="system-ui"/>
              </a:rPr>
              <a:t>And whatever you do in word or deed, </a:t>
            </a:r>
            <a:r>
              <a:rPr lang="en-US" b="0" i="1" u="none" strike="noStrike" dirty="0">
                <a:effectLst/>
                <a:latin typeface="system-ui"/>
              </a:rPr>
              <a:t>do</a:t>
            </a:r>
            <a:r>
              <a:rPr lang="en-US" b="0" i="0" u="none" strike="noStrike" dirty="0">
                <a:effectLst/>
                <a:latin typeface="system-ui"/>
              </a:rPr>
              <a:t> all in the name of the Lord Jesus, giving thanks to God the Father through Him.</a:t>
            </a:r>
            <a:endParaRPr lang="en-US" dirty="0"/>
          </a:p>
        </p:txBody>
      </p:sp>
      <p:pic>
        <p:nvPicPr>
          <p:cNvPr id="5" name="Picture 4" descr="Music sheet">
            <a:extLst>
              <a:ext uri="{FF2B5EF4-FFF2-40B4-BE49-F238E27FC236}">
                <a16:creationId xmlns:a16="http://schemas.microsoft.com/office/drawing/2014/main" id="{BDAFA6AB-EE4C-0F84-4627-C20665D24B2E}"/>
              </a:ext>
            </a:extLst>
          </p:cNvPr>
          <p:cNvPicPr>
            <a:picLocks noChangeAspect="1"/>
          </p:cNvPicPr>
          <p:nvPr/>
        </p:nvPicPr>
        <p:blipFill>
          <a:blip r:embed="rId2"/>
          <a:srcRect r="44881" b="-1"/>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299096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ABE3-65AE-BF26-9DA4-52E70598FA37}"/>
              </a:ext>
            </a:extLst>
          </p:cNvPr>
          <p:cNvSpPr>
            <a:spLocks noGrp="1"/>
          </p:cNvSpPr>
          <p:nvPr>
            <p:ph type="title"/>
          </p:nvPr>
        </p:nvSpPr>
        <p:spPr/>
        <p:txBody>
          <a:bodyPr>
            <a:normAutofit/>
          </a:bodyPr>
          <a:lstStyle/>
          <a:p>
            <a:r>
              <a:rPr lang="en-US" sz="4400" dirty="0"/>
              <a:t>Several Potlucks</a:t>
            </a:r>
          </a:p>
        </p:txBody>
      </p:sp>
      <p:sp>
        <p:nvSpPr>
          <p:cNvPr id="3" name="Content Placeholder 2">
            <a:extLst>
              <a:ext uri="{FF2B5EF4-FFF2-40B4-BE49-F238E27FC236}">
                <a16:creationId xmlns:a16="http://schemas.microsoft.com/office/drawing/2014/main" id="{F47BCA3D-01A9-3234-35EE-A8C2CF8A620D}"/>
              </a:ext>
            </a:extLst>
          </p:cNvPr>
          <p:cNvSpPr>
            <a:spLocks noGrp="1"/>
          </p:cNvSpPr>
          <p:nvPr>
            <p:ph idx="1"/>
          </p:nvPr>
        </p:nvSpPr>
        <p:spPr>
          <a:xfrm>
            <a:off x="719997" y="1929515"/>
            <a:ext cx="10728325" cy="3227375"/>
          </a:xfrm>
        </p:spPr>
        <p:txBody>
          <a:bodyPr>
            <a:noAutofit/>
          </a:bodyPr>
          <a:lstStyle/>
          <a:p>
            <a:r>
              <a:rPr lang="en-US" sz="3200" kern="100" dirty="0">
                <a:effectLst/>
                <a:latin typeface="Aptos" panose="020B0004020202020204" pitchFamily="34" charset="0"/>
                <a:ea typeface="Aptos" panose="020B0004020202020204" pitchFamily="34" charset="0"/>
                <a:cs typeface="Times New Roman" panose="02020603050405020304" pitchFamily="18" charset="0"/>
              </a:rPr>
              <a:t>If you’ve never hosted a potluck, I highly recommend it! It’s a great way to get to know one another</a:t>
            </a:r>
          </a:p>
          <a:p>
            <a:endParaRPr lang="en-US" sz="3200" kern="100" dirty="0">
              <a:latin typeface="Aptos" panose="020B0004020202020204" pitchFamily="34" charset="0"/>
              <a:ea typeface="Aptos" panose="020B0004020202020204" pitchFamily="34" charset="0"/>
              <a:cs typeface="Times New Roman" panose="02020603050405020304" pitchFamily="18" charset="0"/>
            </a:endParaRPr>
          </a:p>
          <a:p>
            <a:r>
              <a:rPr lang="en-US" sz="3200" kern="100" dirty="0">
                <a:effectLst/>
                <a:latin typeface="Aptos" panose="020B0004020202020204" pitchFamily="34" charset="0"/>
                <a:ea typeface="Aptos" panose="020B0004020202020204" pitchFamily="34" charset="0"/>
                <a:cs typeface="Times New Roman" panose="02020603050405020304" pitchFamily="18" charset="0"/>
              </a:rPr>
              <a:t>Acts 2:42 </a:t>
            </a:r>
          </a:p>
          <a:p>
            <a:pPr marL="0" indent="0">
              <a:buNone/>
            </a:pPr>
            <a:r>
              <a:rPr lang="en-US" sz="3200" b="1" i="0" u="none" strike="noStrike" baseline="30000" dirty="0">
                <a:solidFill>
                  <a:schemeClr val="tx1"/>
                </a:solidFill>
                <a:effectLst/>
                <a:latin typeface="system-ui"/>
              </a:rPr>
              <a:t>42 </a:t>
            </a:r>
            <a:r>
              <a:rPr lang="en-US" sz="3200" b="0" i="0" u="none" strike="noStrike" dirty="0">
                <a:solidFill>
                  <a:schemeClr val="tx1"/>
                </a:solidFill>
                <a:effectLst/>
                <a:latin typeface="system-ui"/>
              </a:rPr>
              <a:t>And they continued steadfastly in the apostles’ doctrine and fellowship, in the breaking of bread, and in prayers.</a:t>
            </a:r>
          </a:p>
        </p:txBody>
      </p:sp>
    </p:spTree>
    <p:extLst>
      <p:ext uri="{BB962C8B-B14F-4D97-AF65-F5344CB8AC3E}">
        <p14:creationId xmlns:p14="http://schemas.microsoft.com/office/powerpoint/2010/main" val="3399508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232A5-8D4D-22C3-E4D6-9CF2F84B9467}"/>
              </a:ext>
            </a:extLst>
          </p:cNvPr>
          <p:cNvSpPr>
            <a:spLocks noGrp="1"/>
          </p:cNvSpPr>
          <p:nvPr>
            <p:ph type="title"/>
          </p:nvPr>
        </p:nvSpPr>
        <p:spPr>
          <a:xfrm>
            <a:off x="6480000" y="233438"/>
            <a:ext cx="4991961" cy="1477328"/>
          </a:xfrm>
        </p:spPr>
        <p:txBody>
          <a:bodyPr wrap="square" anchor="ctr">
            <a:normAutofit/>
          </a:bodyPr>
          <a:lstStyle/>
          <a:p>
            <a:r>
              <a:rPr lang="en-US" dirty="0"/>
              <a:t>Many, Many Prayer Requests!</a:t>
            </a:r>
          </a:p>
        </p:txBody>
      </p:sp>
      <p:pic>
        <p:nvPicPr>
          <p:cNvPr id="11" name="Picture 10" descr="Person praying">
            <a:extLst>
              <a:ext uri="{FF2B5EF4-FFF2-40B4-BE49-F238E27FC236}">
                <a16:creationId xmlns:a16="http://schemas.microsoft.com/office/drawing/2014/main" id="{0981F27F-983A-36CC-96C9-9CB04CFEE516}"/>
              </a:ext>
            </a:extLst>
          </p:cNvPr>
          <p:cNvPicPr>
            <a:picLocks noChangeAspect="1"/>
          </p:cNvPicPr>
          <p:nvPr/>
        </p:nvPicPr>
        <p:blipFill>
          <a:blip r:embed="rId2"/>
          <a:srcRect l="16621" r="23980"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FCFD5821-940D-087E-053D-2A9A1786C135}"/>
              </a:ext>
            </a:extLst>
          </p:cNvPr>
          <p:cNvSpPr>
            <a:spLocks noGrp="1"/>
          </p:cNvSpPr>
          <p:nvPr>
            <p:ph idx="1"/>
          </p:nvPr>
        </p:nvSpPr>
        <p:spPr>
          <a:xfrm>
            <a:off x="6479998" y="1710766"/>
            <a:ext cx="5464351" cy="4913796"/>
          </a:xfrm>
        </p:spPr>
        <p:txBody>
          <a:bodyPr>
            <a:normAutofit/>
          </a:bodyPr>
          <a:lstStyle/>
          <a:p>
            <a:pPr marL="0" marR="0"/>
            <a:r>
              <a:rPr lang="en-US" sz="2800" kern="100" dirty="0">
                <a:effectLst/>
                <a:latin typeface="Aptos" panose="020B0004020202020204" pitchFamily="34" charset="0"/>
                <a:ea typeface="Aptos" panose="020B0004020202020204" pitchFamily="34" charset="0"/>
                <a:cs typeface="Times New Roman" panose="02020603050405020304" pitchFamily="18" charset="0"/>
              </a:rPr>
              <a:t>I Thessalonians 5:17 </a:t>
            </a:r>
          </a:p>
          <a:p>
            <a:pPr marL="0" marR="0" indent="0">
              <a:buNone/>
            </a:pPr>
            <a:r>
              <a:rPr lang="en-US" sz="2800" b="1" i="0" u="none" strike="noStrike" baseline="30000" dirty="0">
                <a:effectLst/>
                <a:latin typeface="system-ui"/>
              </a:rPr>
              <a:t>17 </a:t>
            </a:r>
            <a:r>
              <a:rPr lang="en-US" sz="2800" b="0" i="0" u="none" strike="noStrike" dirty="0">
                <a:effectLst/>
                <a:latin typeface="system-ui"/>
              </a:rPr>
              <a:t>pray without ceasing,</a:t>
            </a:r>
          </a:p>
          <a:p>
            <a:pPr marL="0" marR="0"/>
            <a:r>
              <a:rPr lang="en-US" sz="2800" kern="100" dirty="0">
                <a:effectLst/>
                <a:latin typeface="Aptos" panose="020B0004020202020204" pitchFamily="34" charset="0"/>
                <a:ea typeface="Aptos" panose="020B0004020202020204" pitchFamily="34" charset="0"/>
                <a:cs typeface="Times New Roman" panose="02020603050405020304" pitchFamily="18" charset="0"/>
              </a:rPr>
              <a:t>Romans 1:9 </a:t>
            </a:r>
          </a:p>
          <a:p>
            <a:pPr marL="0" marR="0" indent="0">
              <a:buNone/>
            </a:pPr>
            <a:r>
              <a:rPr lang="en-US" sz="2800" b="1" i="0" u="none" strike="noStrike" baseline="30000" dirty="0">
                <a:effectLst/>
                <a:latin typeface="system-ui"/>
              </a:rPr>
              <a:t>9 </a:t>
            </a:r>
            <a:r>
              <a:rPr lang="en-US" sz="2800" b="0" i="0" u="none" strike="noStrike" dirty="0">
                <a:effectLst/>
                <a:latin typeface="system-ui"/>
              </a:rPr>
              <a:t>For God is my witness, whom I serve with my spirit in the gospel of His Son, that without ceasing I make mention of you always in my prayers,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6967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02597-ACA3-9B6B-B83A-73D5F48B7C24}"/>
              </a:ext>
            </a:extLst>
          </p:cNvPr>
          <p:cNvSpPr>
            <a:spLocks noGrp="1"/>
          </p:cNvSpPr>
          <p:nvPr>
            <p:ph type="title"/>
          </p:nvPr>
        </p:nvSpPr>
        <p:spPr/>
        <p:txBody>
          <a:bodyPr/>
          <a:lstStyle/>
          <a:p>
            <a:r>
              <a:rPr lang="en-US" sz="4400" dirty="0"/>
              <a:t>Many Flowers and Cards Were Sent Out</a:t>
            </a:r>
            <a:r>
              <a:rPr lang="en-US" dirty="0"/>
              <a:t>	</a:t>
            </a:r>
          </a:p>
        </p:txBody>
      </p:sp>
      <p:sp>
        <p:nvSpPr>
          <p:cNvPr id="3" name="Content Placeholder 2">
            <a:extLst>
              <a:ext uri="{FF2B5EF4-FFF2-40B4-BE49-F238E27FC236}">
                <a16:creationId xmlns:a16="http://schemas.microsoft.com/office/drawing/2014/main" id="{D448676E-DF36-7901-5568-AFE1BA333AD2}"/>
              </a:ext>
            </a:extLst>
          </p:cNvPr>
          <p:cNvSpPr>
            <a:spLocks noGrp="1"/>
          </p:cNvSpPr>
          <p:nvPr>
            <p:ph idx="1"/>
          </p:nvPr>
        </p:nvSpPr>
        <p:spPr>
          <a:xfrm>
            <a:off x="720000" y="1534098"/>
            <a:ext cx="10728325" cy="4841988"/>
          </a:xfrm>
        </p:spPr>
        <p:txBody>
          <a:bodyPr>
            <a:normAutofit fontScale="92500" lnSpcReduction="10000"/>
          </a:bodyPr>
          <a:lstStyle/>
          <a:p>
            <a:r>
              <a:rPr lang="en-US" sz="3200" kern="100" dirty="0">
                <a:effectLst/>
                <a:latin typeface="Aptos" panose="020B0004020202020204" pitchFamily="34" charset="0"/>
                <a:ea typeface="Aptos" panose="020B0004020202020204" pitchFamily="34" charset="0"/>
                <a:cs typeface="Times New Roman" panose="02020603050405020304" pitchFamily="18" charset="0"/>
              </a:rPr>
              <a:t>At the end of 2023 and throughout 2024: We lost Tracy Fulton, Lucille Benge, Stewart Hardy, Austin Popplewell, Marsha Hamilton, and Terry Baldwin</a:t>
            </a:r>
          </a:p>
          <a:p>
            <a:pPr marL="0" marR="0"/>
            <a:r>
              <a:rPr lang="en-US" sz="3200" kern="100" dirty="0">
                <a:effectLst/>
                <a:latin typeface="Aptos" panose="020B0004020202020204" pitchFamily="34" charset="0"/>
                <a:ea typeface="Aptos" panose="020B0004020202020204" pitchFamily="34" charset="0"/>
                <a:cs typeface="Times New Roman" panose="02020603050405020304" pitchFamily="18" charset="0"/>
              </a:rPr>
              <a:t>Romans 12:15 </a:t>
            </a:r>
          </a:p>
          <a:p>
            <a:pPr marL="0" marR="0" indent="0">
              <a:buNone/>
            </a:pPr>
            <a:r>
              <a:rPr lang="en-US" sz="3200" b="1" i="0" u="none" strike="noStrike" baseline="30000" dirty="0">
                <a:solidFill>
                  <a:schemeClr val="tx1"/>
                </a:solidFill>
                <a:effectLst/>
                <a:latin typeface="system-ui"/>
              </a:rPr>
              <a:t>15 </a:t>
            </a:r>
            <a:r>
              <a:rPr lang="en-US" sz="3200" b="0" i="0" u="none" strike="noStrike" dirty="0">
                <a:solidFill>
                  <a:schemeClr val="tx1"/>
                </a:solidFill>
                <a:effectLst/>
                <a:latin typeface="system-ui"/>
              </a:rPr>
              <a:t>Rejoice with those who rejoice, and weep with those who weep.</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3200" kern="100" dirty="0">
                <a:effectLst/>
                <a:latin typeface="Aptos" panose="020B0004020202020204" pitchFamily="34" charset="0"/>
                <a:ea typeface="Aptos" panose="020B0004020202020204" pitchFamily="34" charset="0"/>
                <a:cs typeface="Times New Roman" panose="02020603050405020304" pitchFamily="18" charset="0"/>
              </a:rPr>
              <a:t>*I would like to issue a challenge: </a:t>
            </a:r>
          </a:p>
          <a:p>
            <a:pPr marL="0" marR="0"/>
            <a:r>
              <a:rPr lang="en-US" sz="3200" kern="100" dirty="0">
                <a:effectLst/>
                <a:latin typeface="Aptos" panose="020B0004020202020204" pitchFamily="34" charset="0"/>
                <a:ea typeface="Aptos" panose="020B0004020202020204" pitchFamily="34" charset="0"/>
                <a:cs typeface="Times New Roman" panose="02020603050405020304" pitchFamily="18" charset="0"/>
              </a:rPr>
              <a:t>Find someone in the congregation that you may not know very well, invite them out to coffee, or over to your house for dinner</a:t>
            </a:r>
          </a:p>
          <a:p>
            <a:endParaRPr lang="en-US" dirty="0"/>
          </a:p>
        </p:txBody>
      </p:sp>
    </p:spTree>
    <p:extLst>
      <p:ext uri="{BB962C8B-B14F-4D97-AF65-F5344CB8AC3E}">
        <p14:creationId xmlns:p14="http://schemas.microsoft.com/office/powerpoint/2010/main" val="75503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08E7F-1EC5-4CCD-D43D-B5B6167C02F3}"/>
              </a:ext>
            </a:extLst>
          </p:cNvPr>
          <p:cNvSpPr>
            <a:spLocks noGrp="1"/>
          </p:cNvSpPr>
          <p:nvPr>
            <p:ph type="title"/>
          </p:nvPr>
        </p:nvSpPr>
        <p:spPr>
          <a:xfrm>
            <a:off x="377101" y="171768"/>
            <a:ext cx="4991961" cy="1477328"/>
          </a:xfrm>
        </p:spPr>
        <p:txBody>
          <a:bodyPr wrap="square" anchor="ctr">
            <a:normAutofit/>
          </a:bodyPr>
          <a:lstStyle/>
          <a:p>
            <a:r>
              <a:rPr lang="en-US" dirty="0"/>
              <a:t>Gospel Meetings</a:t>
            </a:r>
          </a:p>
        </p:txBody>
      </p:sp>
      <p:sp>
        <p:nvSpPr>
          <p:cNvPr id="3" name="Content Placeholder 2">
            <a:extLst>
              <a:ext uri="{FF2B5EF4-FFF2-40B4-BE49-F238E27FC236}">
                <a16:creationId xmlns:a16="http://schemas.microsoft.com/office/drawing/2014/main" id="{891C833E-7722-1C0A-6F27-9FE1BDCCB4B9}"/>
              </a:ext>
            </a:extLst>
          </p:cNvPr>
          <p:cNvSpPr>
            <a:spLocks noGrp="1"/>
          </p:cNvSpPr>
          <p:nvPr>
            <p:ph idx="1"/>
          </p:nvPr>
        </p:nvSpPr>
        <p:spPr>
          <a:xfrm>
            <a:off x="377100" y="1362868"/>
            <a:ext cx="6962814" cy="5013217"/>
          </a:xfrm>
        </p:spPr>
        <p:txBody>
          <a:bodyPr>
            <a:noAutofit/>
          </a:bodyPr>
          <a:lstStyle/>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March 29-31 Gospel Meeting by Joe Hardy</a:t>
            </a:r>
          </a:p>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Joe has been working with the congregation in evangelism efforts and in preacher training</a:t>
            </a:r>
          </a:p>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October 13-16 Gospel Meeting with Bob Quinn</a:t>
            </a:r>
          </a:p>
          <a:p>
            <a:pPr marL="0" marR="0">
              <a:lnSpc>
                <a:spcPct val="110000"/>
              </a:lnSpc>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2 Timothy 4:2 </a:t>
            </a:r>
          </a:p>
          <a:p>
            <a:pPr marL="0" marR="0" indent="0">
              <a:lnSpc>
                <a:spcPct val="110000"/>
              </a:lnSpc>
              <a:buNone/>
            </a:pPr>
            <a:r>
              <a:rPr lang="en-US" sz="2600" b="1" i="0" u="none" strike="noStrike" baseline="30000" dirty="0">
                <a:effectLst/>
                <a:latin typeface="system-ui"/>
              </a:rPr>
              <a:t>2 </a:t>
            </a:r>
            <a:r>
              <a:rPr lang="en-US" sz="2600" b="0" i="0" u="none" strike="noStrike" dirty="0">
                <a:effectLst/>
                <a:latin typeface="system-ui"/>
              </a:rPr>
              <a:t>Preach the word! Be ready in season </a:t>
            </a:r>
            <a:r>
              <a:rPr lang="en-US" sz="2600" b="0" i="1" u="none" strike="noStrike" dirty="0">
                <a:effectLst/>
                <a:latin typeface="system-ui"/>
              </a:rPr>
              <a:t>and</a:t>
            </a:r>
            <a:r>
              <a:rPr lang="en-US" sz="2600" b="0" i="0" u="none" strike="noStrike" dirty="0">
                <a:effectLst/>
                <a:latin typeface="system-ui"/>
              </a:rPr>
              <a:t> out of season. Convince, rebuke, exhort, with all longsuffering and teaching. </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n open book and on top are eyeglasses and pen">
            <a:extLst>
              <a:ext uri="{FF2B5EF4-FFF2-40B4-BE49-F238E27FC236}">
                <a16:creationId xmlns:a16="http://schemas.microsoft.com/office/drawing/2014/main" id="{0FA2DF45-41D2-DED3-720E-611EBF282961}"/>
              </a:ext>
            </a:extLst>
          </p:cNvPr>
          <p:cNvPicPr>
            <a:picLocks noChangeAspect="1"/>
          </p:cNvPicPr>
          <p:nvPr/>
        </p:nvPicPr>
        <p:blipFill>
          <a:blip r:embed="rId2"/>
          <a:srcRect l="11929" r="32952" b="-1"/>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2639317199"/>
      </p:ext>
    </p:extLst>
  </p:cSld>
  <p:clrMapOvr>
    <a:masterClrMapping/>
  </p:clrMapOvr>
</p:sld>
</file>

<file path=ppt/theme/theme1.xml><?xml version="1.0" encoding="utf-8"?>
<a:theme xmlns:a="http://schemas.openxmlformats.org/drawingml/2006/main" name="BlobVTI">
  <a:themeElements>
    <a:clrScheme name="AnalogousFromDarkSeedLeftStep">
      <a:dk1>
        <a:srgbClr val="000000"/>
      </a:dk1>
      <a:lt1>
        <a:srgbClr val="FFFFFF"/>
      </a:lt1>
      <a:dk2>
        <a:srgbClr val="1B2130"/>
      </a:dk2>
      <a:lt2>
        <a:srgbClr val="F0F3F1"/>
      </a:lt2>
      <a:accent1>
        <a:srgbClr val="D937B0"/>
      </a:accent1>
      <a:accent2>
        <a:srgbClr val="AC25C7"/>
      </a:accent2>
      <a:accent3>
        <a:srgbClr val="7B37D9"/>
      </a:accent3>
      <a:accent4>
        <a:srgbClr val="3A3ACC"/>
      </a:accent4>
      <a:accent5>
        <a:srgbClr val="377AD9"/>
      </a:accent5>
      <a:accent6>
        <a:srgbClr val="25ACC7"/>
      </a:accent6>
      <a:hlink>
        <a:srgbClr val="3F5FBF"/>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otalTime>265</TotalTime>
  <Words>912</Words>
  <Application>Microsoft Macintosh PowerPoint</Application>
  <PresentationFormat>Widescreen</PresentationFormat>
  <Paragraphs>71</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Avenir Next LT Pro</vt:lpstr>
      <vt:lpstr>Rockwell Nova Light</vt:lpstr>
      <vt:lpstr>system-ui</vt:lpstr>
      <vt:lpstr>The Hand Extrablack</vt:lpstr>
      <vt:lpstr>BlobVTI</vt:lpstr>
      <vt:lpstr>Looking Back</vt:lpstr>
      <vt:lpstr>We had an event-filled year in 2024</vt:lpstr>
      <vt:lpstr>Winter and Summer Singings 2024</vt:lpstr>
      <vt:lpstr>Future Singings</vt:lpstr>
      <vt:lpstr>Importance of Singing Together</vt:lpstr>
      <vt:lpstr>Several Potlucks</vt:lpstr>
      <vt:lpstr>Many, Many Prayer Requests!</vt:lpstr>
      <vt:lpstr>Many Flowers and Cards Were Sent Out </vt:lpstr>
      <vt:lpstr>Gospel Meetings</vt:lpstr>
      <vt:lpstr>New Roof, Parking Lot Paved, HVAC Work</vt:lpstr>
      <vt:lpstr>Bible Classes and Bible Studies</vt:lpstr>
      <vt:lpstr>We’ve Gained New Members</vt:lpstr>
      <vt:lpstr>Let’s Commit Ourselves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Todd Hamilton</dc:creator>
  <cp:lastModifiedBy>Todd Hamilton</cp:lastModifiedBy>
  <cp:revision>5</cp:revision>
  <dcterms:created xsi:type="dcterms:W3CDTF">2024-12-30T01:30:36Z</dcterms:created>
  <dcterms:modified xsi:type="dcterms:W3CDTF">2024-12-30T22:46:15Z</dcterms:modified>
</cp:coreProperties>
</file>